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2" r:id="rId4"/>
    <p:sldId id="263" r:id="rId5"/>
    <p:sldId id="264" r:id="rId6"/>
    <p:sldId id="275" r:id="rId7"/>
    <p:sldId id="260"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1" autoAdjust="0"/>
    <p:restoredTop sz="94660"/>
  </p:normalViewPr>
  <p:slideViewPr>
    <p:cSldViewPr snapToGrid="0">
      <p:cViewPr varScale="1">
        <p:scale>
          <a:sx n="114" d="100"/>
          <a:sy n="114" d="100"/>
        </p:scale>
        <p:origin x="19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9/18/2019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a:solidFill>
                  <a:schemeClr val="accent6">
                    <a:lumMod val="75000"/>
                  </a:schemeClr>
                </a:solidFill>
              </a:rPr>
              <a:t>Woodland Public Schools</a:t>
            </a: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a:solidFill>
                  <a:schemeClr val="accent6">
                    <a:lumMod val="75000"/>
                  </a:schemeClr>
                </a:solidFill>
              </a:rPr>
              <a:t>Facilities and Safety Report</a:t>
            </a:r>
          </a:p>
          <a:p>
            <a:r>
              <a:rPr lang="en-US" sz="3600" dirty="0">
                <a:solidFill>
                  <a:schemeClr val="accent6">
                    <a:lumMod val="75000"/>
                  </a:schemeClr>
                </a:solidFill>
              </a:rPr>
              <a:t>August 2019 </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210"/>
            <a:ext cx="11727957" cy="817916"/>
          </a:xfrm>
          <a:prstGeom prst="rect">
            <a:avLst/>
          </a:prstGeom>
        </p:spPr>
        <p:txBody>
          <a:bodyPr wrap="square">
            <a:spAutoFit/>
          </a:bodyPr>
          <a:lstStyle/>
          <a:p>
            <a:pPr>
              <a:lnSpc>
                <a:spcPct val="115000"/>
              </a:lnSpc>
            </a:pPr>
            <a:r>
              <a:rPr lang="en-US" sz="2400" i="1" dirty="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06054" y="2202404"/>
            <a:ext cx="10770832" cy="2640723"/>
          </a:xfrm>
          <a:prstGeom prst="rect">
            <a:avLst/>
          </a:prstGeom>
        </p:spPr>
        <p:txBody>
          <a:bodyPr wrap="square">
            <a:spAutoFit/>
          </a:bodyPr>
          <a:lstStyle/>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8810561" cy="1077218"/>
          </a:xfrm>
          <a:prstGeom prst="rect">
            <a:avLst/>
          </a:prstGeom>
        </p:spPr>
        <p:txBody>
          <a:bodyPr wrap="square">
            <a:spAutoFit/>
          </a:bodyPr>
          <a:lstStyle/>
          <a:p>
            <a:endParaRPr lang="en-US" sz="1600" u="sng" dirty="0"/>
          </a:p>
          <a:p>
            <a:endParaRPr lang="en-US" sz="1600" u="sng" dirty="0"/>
          </a:p>
          <a:p>
            <a:endParaRPr lang="en-US" sz="1600" dirty="0"/>
          </a:p>
          <a:p>
            <a:endParaRPr lang="en-US" sz="1600" dirty="0"/>
          </a:p>
        </p:txBody>
      </p:sp>
      <p:sp>
        <p:nvSpPr>
          <p:cNvPr id="3" name="Rectangle 2"/>
          <p:cNvSpPr/>
          <p:nvPr/>
        </p:nvSpPr>
        <p:spPr>
          <a:xfrm>
            <a:off x="293923" y="962126"/>
            <a:ext cx="11711417" cy="5909310"/>
          </a:xfrm>
          <a:prstGeom prst="rect">
            <a:avLst/>
          </a:prstGeom>
        </p:spPr>
        <p:txBody>
          <a:bodyPr wrap="square">
            <a:spAutoFit/>
          </a:bodyPr>
          <a:lstStyle/>
          <a:p>
            <a:r>
              <a:rPr lang="en-US" b="1" u="sng" dirty="0"/>
              <a:t>Bleed Control Kits </a:t>
            </a:r>
          </a:p>
          <a:p>
            <a:r>
              <a:rPr lang="en-US" dirty="0"/>
              <a:t>Bleed Control Kits were added to all of the AED lockers at all 5 schools in the District. A total of 15 kits will be distributed. Life threatening bleeding can occur from everyday emergencies and incidents, including natural and man-made disasters. Bleed Control Kits are designed to provide essential equipment that empowers responders to take action immediately to stop life threatening bleeding. The kits provide intuitive and easy-to-use tools that are proven to help to save lives such as one of the fastest, safest, and most effective tourniquets made. Gauze, shears, pressure dressings/bandages, and a compact chest seal for chest wounds are included in this kit. Also included are step-by-step illustrated “just in time” pictorial instructions, so even untrained providers can help save a life. </a:t>
            </a:r>
          </a:p>
          <a:p>
            <a:endParaRPr lang="en-US" b="1" u="sng" dirty="0"/>
          </a:p>
          <a:p>
            <a:r>
              <a:rPr lang="en-US" b="1" u="sng" dirty="0"/>
              <a:t>School Realignment </a:t>
            </a:r>
          </a:p>
          <a:p>
            <a:r>
              <a:rPr lang="en-US" dirty="0"/>
              <a:t>School realignment work went relatively well with all of the room to room and school moves completed on the week of June 17. Much of the follow up work revolved around making sure all of the rooms and support areas were sized appropriately for the new aged students. Plumbing fixtures height changes, school signs, and other necessary changes were completed and the schools were ready to receive eager students on the first day of school! </a:t>
            </a:r>
            <a:endParaRPr lang="en-US" b="1" u="sng" dirty="0"/>
          </a:p>
          <a:p>
            <a:endParaRPr lang="en-US" b="1" u="sng" dirty="0"/>
          </a:p>
          <a:p>
            <a:r>
              <a:rPr lang="en-US" b="1" u="sng" dirty="0"/>
              <a:t>Yale Chlorination  </a:t>
            </a:r>
          </a:p>
          <a:p>
            <a:r>
              <a:rPr lang="en-US" dirty="0"/>
              <a:t>We completed the Yale water chlorination system over the summer and started the system early September. The project included a new pump house, valves, piping and metering pump, and other necessary equipment to properly dose chlorine into the system. </a:t>
            </a:r>
          </a:p>
          <a:p>
            <a:endParaRPr lang="en-US" u="sng" dirty="0"/>
          </a:p>
          <a:p>
            <a:endParaRPr lang="en-US" u="sng" dirty="0"/>
          </a:p>
        </p:txBody>
      </p:sp>
    </p:spTree>
    <p:extLst>
      <p:ext uri="{BB962C8B-B14F-4D97-AF65-F5344CB8AC3E}">
        <p14:creationId xmlns:p14="http://schemas.microsoft.com/office/powerpoint/2010/main" val="394468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5" y="334710"/>
            <a:ext cx="11727957" cy="1519647"/>
          </a:xfrm>
          <a:prstGeom prst="rect">
            <a:avLst/>
          </a:prstGeom>
        </p:spPr>
        <p:txBody>
          <a:bodyPr wrap="square">
            <a:spAutoFit/>
          </a:bodyPr>
          <a:lstStyle/>
          <a:p>
            <a:pPr>
              <a:lnSpc>
                <a:spcPct val="115000"/>
              </a:lnSpc>
            </a:pPr>
            <a:r>
              <a:rPr lang="en-US" sz="2400" i="1" dirty="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86288" y="2108011"/>
            <a:ext cx="10770832" cy="2640723"/>
          </a:xfrm>
          <a:prstGeom prst="rect">
            <a:avLst/>
          </a:prstGeom>
        </p:spPr>
        <p:txBody>
          <a:bodyPr wrap="square">
            <a:spAutoFit/>
          </a:bodyPr>
          <a:lstStyle/>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10731652" cy="1077218"/>
          </a:xfrm>
          <a:prstGeom prst="rect">
            <a:avLst/>
          </a:prstGeom>
        </p:spPr>
        <p:txBody>
          <a:bodyPr wrap="square">
            <a:spAutoFit/>
          </a:bodyPr>
          <a:lstStyle/>
          <a:p>
            <a:endParaRPr lang="en-US" sz="1600" u="sng" dirty="0"/>
          </a:p>
          <a:p>
            <a:endParaRPr lang="en-US" sz="1600" u="sng" dirty="0"/>
          </a:p>
          <a:p>
            <a:endParaRPr lang="en-US" sz="1600" dirty="0"/>
          </a:p>
          <a:p>
            <a:endParaRPr lang="en-US" sz="1600" dirty="0"/>
          </a:p>
        </p:txBody>
      </p:sp>
      <p:sp>
        <p:nvSpPr>
          <p:cNvPr id="3" name="Rectangle 2"/>
          <p:cNvSpPr/>
          <p:nvPr/>
        </p:nvSpPr>
        <p:spPr>
          <a:xfrm>
            <a:off x="205945" y="1120599"/>
            <a:ext cx="9901881" cy="3970318"/>
          </a:xfrm>
          <a:prstGeom prst="rect">
            <a:avLst/>
          </a:prstGeom>
        </p:spPr>
        <p:txBody>
          <a:bodyPr wrap="square">
            <a:spAutoFit/>
          </a:bodyPr>
          <a:lstStyle/>
          <a:p>
            <a:endParaRPr lang="en-US" dirty="0"/>
          </a:p>
          <a:p>
            <a:r>
              <a:rPr lang="en-US" b="1" u="sng" dirty="0"/>
              <a:t>Portables</a:t>
            </a:r>
          </a:p>
          <a:p>
            <a:r>
              <a:rPr lang="en-US" dirty="0"/>
              <a:t>A ton of work was completed on all of the portables at Columbia. The work included the complete interior renovation for portables 4, 5, 6, and 7. Portable 4 was reconfigured for the new art room and portable 5 was configured for the new computer lab. Portable 4/5 also had restrooms installed in each classroom. Portable 6/7 was reconfigured as the new preschool portable. All new interior finishes were completed including paint, flooring, lighting, and electrical upgrades. FCRC was moved from 6/7 to 8/9.</a:t>
            </a:r>
          </a:p>
          <a:p>
            <a:endParaRPr lang="en-US" dirty="0"/>
          </a:p>
          <a:p>
            <a:r>
              <a:rPr lang="en-US" b="1" u="sng" dirty="0"/>
              <a:t>Exterior Painting </a:t>
            </a:r>
          </a:p>
          <a:p>
            <a:r>
              <a:rPr lang="en-US" dirty="0"/>
              <a:t>Odie, our District painter had another very productive  summer. He continued with the exterior painting of the WMS campus completing the street side of the Green Hall and Yellow Hall all the way down to the LRA building. We will continue to paint next summer and hopefully wrap up WMS exterior by the end of next summer. </a:t>
            </a:r>
          </a:p>
          <a:p>
            <a:endParaRPr lang="en-US" dirty="0"/>
          </a:p>
        </p:txBody>
      </p:sp>
    </p:spTree>
    <p:extLst>
      <p:ext uri="{BB962C8B-B14F-4D97-AF65-F5344CB8AC3E}">
        <p14:creationId xmlns:p14="http://schemas.microsoft.com/office/powerpoint/2010/main" val="135364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a:t>FACILITY CHARTS – </a:t>
            </a:r>
            <a:r>
              <a:rPr lang="en-US" sz="2400" i="1" dirty="0"/>
              <a:t>POWER COST AND WORK ORDER STATUS</a:t>
            </a:r>
          </a:p>
        </p:txBody>
      </p:sp>
      <p:pic>
        <p:nvPicPr>
          <p:cNvPr id="8" name="Picture 7"/>
          <p:cNvPicPr>
            <a:picLocks noChangeAspect="1"/>
          </p:cNvPicPr>
          <p:nvPr/>
        </p:nvPicPr>
        <p:blipFill>
          <a:blip r:embed="rId2"/>
          <a:stretch>
            <a:fillRect/>
          </a:stretch>
        </p:blipFill>
        <p:spPr>
          <a:xfrm>
            <a:off x="6077348" y="1497539"/>
            <a:ext cx="5863613" cy="4031234"/>
          </a:xfrm>
          <a:prstGeom prst="rect">
            <a:avLst/>
          </a:prstGeom>
        </p:spPr>
      </p:pic>
      <p:pic>
        <p:nvPicPr>
          <p:cNvPr id="4" name="Picture 3"/>
          <p:cNvPicPr>
            <a:picLocks noChangeAspect="1"/>
          </p:cNvPicPr>
          <p:nvPr/>
        </p:nvPicPr>
        <p:blipFill>
          <a:blip r:embed="rId3"/>
          <a:stretch>
            <a:fillRect/>
          </a:stretch>
        </p:blipFill>
        <p:spPr>
          <a:xfrm>
            <a:off x="412401" y="1497539"/>
            <a:ext cx="5550250" cy="4031234"/>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001"/>
            <a:ext cx="10515600" cy="626548"/>
          </a:xfrm>
        </p:spPr>
        <p:txBody>
          <a:bodyPr>
            <a:noAutofit/>
          </a:bodyPr>
          <a:lstStyle/>
          <a:p>
            <a:r>
              <a:rPr lang="en-US" sz="2400" b="1" dirty="0"/>
              <a:t>FACILITY CHARTS – </a:t>
            </a:r>
            <a:br>
              <a:rPr lang="en-US" sz="2400" b="1" dirty="0"/>
            </a:br>
            <a:r>
              <a:rPr lang="en-US" sz="2400" b="1" dirty="0"/>
              <a:t>WATER USAGE</a:t>
            </a:r>
            <a:br>
              <a:rPr lang="en-US" sz="2400" b="1" dirty="0"/>
            </a:br>
            <a:r>
              <a:rPr lang="en-US" sz="2400" i="1" dirty="0"/>
              <a:t>WHS, North Fork Elementary, WMS, Columbia Elementary</a:t>
            </a:r>
          </a:p>
        </p:txBody>
      </p:sp>
      <p:sp>
        <p:nvSpPr>
          <p:cNvPr id="3" name="TextBox 2"/>
          <p:cNvSpPr txBox="1"/>
          <p:nvPr/>
        </p:nvSpPr>
        <p:spPr>
          <a:xfrm>
            <a:off x="8237974" y="137605"/>
            <a:ext cx="3216650" cy="1077218"/>
          </a:xfrm>
          <a:prstGeom prst="rect">
            <a:avLst/>
          </a:prstGeom>
          <a:noFill/>
          <a:ln>
            <a:solidFill>
              <a:schemeClr val="bg1">
                <a:lumMod val="65000"/>
              </a:schemeClr>
            </a:solidFill>
          </a:ln>
        </p:spPr>
        <p:txBody>
          <a:bodyPr wrap="none" rtlCol="0">
            <a:spAutoFit/>
          </a:bodyPr>
          <a:lstStyle/>
          <a:p>
            <a:pPr algn="ctr"/>
            <a:r>
              <a:rPr lang="en-US" sz="1600" i="1" u="sng" dirty="0"/>
              <a:t>Note</a:t>
            </a:r>
          </a:p>
          <a:p>
            <a:r>
              <a:rPr lang="en-US" sz="1600" i="1" dirty="0"/>
              <a:t>Water charts are updated every two</a:t>
            </a:r>
          </a:p>
          <a:p>
            <a:r>
              <a:rPr lang="en-US" sz="1600" i="1" dirty="0"/>
              <a:t>months. Next update to these charts</a:t>
            </a:r>
          </a:p>
          <a:p>
            <a:r>
              <a:rPr lang="en-US" sz="1600" i="1" dirty="0"/>
              <a:t>in November 2019.</a:t>
            </a:r>
          </a:p>
        </p:txBody>
      </p:sp>
      <p:sp>
        <p:nvSpPr>
          <p:cNvPr id="13" name="TextBox 12"/>
          <p:cNvSpPr txBox="1"/>
          <p:nvPr/>
        </p:nvSpPr>
        <p:spPr>
          <a:xfrm flipH="1">
            <a:off x="3857834" y="4213310"/>
            <a:ext cx="3872715" cy="1384995"/>
          </a:xfrm>
          <a:prstGeom prst="rect">
            <a:avLst/>
          </a:prstGeom>
          <a:noFill/>
        </p:spPr>
        <p:txBody>
          <a:bodyPr wrap="square" rtlCol="0">
            <a:spAutoFit/>
          </a:bodyPr>
          <a:lstStyle/>
          <a:p>
            <a:pPr algn="ctr"/>
            <a:r>
              <a:rPr lang="en-US" sz="1400" i="1" dirty="0"/>
              <a:t>The WMS chart has been reconfigured to include the following 7 meters: 755 Park high and low flow, BO and Team High, PIT house, bus barn, athletic field and DO. All of these meters are totaled on the WMS graph, but each data point is recorded separately to aid in identifying leaks. </a:t>
            </a:r>
          </a:p>
        </p:txBody>
      </p:sp>
      <p:pic>
        <p:nvPicPr>
          <p:cNvPr id="7" name="Picture 6"/>
          <p:cNvPicPr>
            <a:picLocks noChangeAspect="1"/>
          </p:cNvPicPr>
          <p:nvPr/>
        </p:nvPicPr>
        <p:blipFill>
          <a:blip r:embed="rId2"/>
          <a:stretch>
            <a:fillRect/>
          </a:stretch>
        </p:blipFill>
        <p:spPr>
          <a:xfrm>
            <a:off x="8146952" y="1523158"/>
            <a:ext cx="3498113" cy="2298877"/>
          </a:xfrm>
          <a:prstGeom prst="rect">
            <a:avLst/>
          </a:prstGeom>
        </p:spPr>
      </p:pic>
      <p:pic>
        <p:nvPicPr>
          <p:cNvPr id="8" name="Picture 7"/>
          <p:cNvPicPr>
            <a:picLocks noChangeAspect="1"/>
          </p:cNvPicPr>
          <p:nvPr/>
        </p:nvPicPr>
        <p:blipFill>
          <a:blip r:embed="rId3"/>
          <a:stretch>
            <a:fillRect/>
          </a:stretch>
        </p:blipFill>
        <p:spPr>
          <a:xfrm>
            <a:off x="8146951" y="4123982"/>
            <a:ext cx="3498113" cy="2327005"/>
          </a:xfrm>
          <a:prstGeom prst="rect">
            <a:avLst/>
          </a:prstGeom>
        </p:spPr>
      </p:pic>
      <p:sp>
        <p:nvSpPr>
          <p:cNvPr id="21" name="Right Arrow 20"/>
          <p:cNvSpPr/>
          <p:nvPr/>
        </p:nvSpPr>
        <p:spPr>
          <a:xfrm rot="1012279">
            <a:off x="10960444" y="2014400"/>
            <a:ext cx="383059" cy="14391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flipH="1">
            <a:off x="7959649" y="1852302"/>
            <a:ext cx="3872715" cy="769441"/>
          </a:xfrm>
          <a:prstGeom prst="rect">
            <a:avLst/>
          </a:prstGeom>
          <a:noFill/>
        </p:spPr>
        <p:txBody>
          <a:bodyPr wrap="square" rtlCol="0">
            <a:spAutoFit/>
          </a:bodyPr>
          <a:lstStyle/>
          <a:p>
            <a:pPr algn="ctr"/>
            <a:r>
              <a:rPr lang="en-US" sz="1100" i="1" dirty="0"/>
              <a:t>The WHS irrigation system </a:t>
            </a:r>
          </a:p>
          <a:p>
            <a:pPr algn="ctr"/>
            <a:r>
              <a:rPr lang="en-US" sz="1100" i="1" dirty="0"/>
              <a:t>had underground leak. Billing </a:t>
            </a:r>
          </a:p>
          <a:p>
            <a:pPr algn="ctr"/>
            <a:r>
              <a:rPr lang="en-US" sz="1100" i="1" dirty="0"/>
              <a:t>was adjusted from </a:t>
            </a:r>
          </a:p>
          <a:p>
            <a:pPr algn="ctr"/>
            <a:r>
              <a:rPr lang="en-US" sz="1100" i="1" dirty="0"/>
              <a:t>$24,844 to $9690.(representing historical usage) </a:t>
            </a:r>
          </a:p>
        </p:txBody>
      </p:sp>
      <p:pic>
        <p:nvPicPr>
          <p:cNvPr id="24" name="Picture 23"/>
          <p:cNvPicPr>
            <a:picLocks noChangeAspect="1"/>
          </p:cNvPicPr>
          <p:nvPr/>
        </p:nvPicPr>
        <p:blipFill>
          <a:blip r:embed="rId4"/>
          <a:stretch>
            <a:fillRect/>
          </a:stretch>
        </p:blipFill>
        <p:spPr>
          <a:xfrm>
            <a:off x="261295" y="1465031"/>
            <a:ext cx="3519873" cy="2415130"/>
          </a:xfrm>
          <a:prstGeom prst="rect">
            <a:avLst/>
          </a:prstGeom>
        </p:spPr>
      </p:pic>
      <p:pic>
        <p:nvPicPr>
          <p:cNvPr id="26" name="Picture 25"/>
          <p:cNvPicPr>
            <a:picLocks noChangeAspect="1"/>
          </p:cNvPicPr>
          <p:nvPr/>
        </p:nvPicPr>
        <p:blipFill>
          <a:blip r:embed="rId5"/>
          <a:stretch>
            <a:fillRect/>
          </a:stretch>
        </p:blipFill>
        <p:spPr>
          <a:xfrm>
            <a:off x="261295" y="4213310"/>
            <a:ext cx="3519873" cy="2403815"/>
          </a:xfrm>
          <a:prstGeom prst="rect">
            <a:avLst/>
          </a:prstGeom>
        </p:spPr>
      </p:pic>
      <p:pic>
        <p:nvPicPr>
          <p:cNvPr id="28" name="Picture 27"/>
          <p:cNvPicPr>
            <a:picLocks noChangeAspect="1"/>
          </p:cNvPicPr>
          <p:nvPr/>
        </p:nvPicPr>
        <p:blipFill>
          <a:blip r:embed="rId6"/>
          <a:stretch>
            <a:fillRect/>
          </a:stretch>
        </p:blipFill>
        <p:spPr>
          <a:xfrm>
            <a:off x="4008532" y="1137120"/>
            <a:ext cx="3911056" cy="2790441"/>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0"/>
            <a:ext cx="10515600" cy="1325563"/>
          </a:xfrm>
        </p:spPr>
        <p:txBody>
          <a:bodyPr>
            <a:normAutofit/>
          </a:bodyPr>
          <a:lstStyle/>
          <a:p>
            <a:r>
              <a:rPr lang="en-US" sz="2800" dirty="0"/>
              <a:t>Accident/Incident Summary (27-29 August)</a:t>
            </a:r>
          </a:p>
        </p:txBody>
      </p:sp>
      <p:sp>
        <p:nvSpPr>
          <p:cNvPr id="4" name="Rectangle 3"/>
          <p:cNvSpPr/>
          <p:nvPr/>
        </p:nvSpPr>
        <p:spPr>
          <a:xfrm>
            <a:off x="276225" y="1183601"/>
            <a:ext cx="9525000" cy="2339102"/>
          </a:xfrm>
          <a:prstGeom prst="rect">
            <a:avLst/>
          </a:prstGeom>
        </p:spPr>
        <p:txBody>
          <a:bodyPr wrap="square">
            <a:spAutoFit/>
          </a:bodyPr>
          <a:lstStyle/>
          <a:p>
            <a:r>
              <a:rPr lang="en-US" u="sng" dirty="0"/>
              <a:t>Accidents for the Month </a:t>
            </a:r>
          </a:p>
          <a:p>
            <a:r>
              <a:rPr lang="en-US" dirty="0"/>
              <a:t>There was 1 accident/incident for the month.</a:t>
            </a:r>
          </a:p>
          <a:p>
            <a:endParaRPr lang="en-US" sz="400" dirty="0"/>
          </a:p>
          <a:p>
            <a:endParaRPr lang="en-US" sz="400" dirty="0"/>
          </a:p>
          <a:p>
            <a:endParaRPr lang="en-US" sz="400" dirty="0"/>
          </a:p>
          <a:p>
            <a:endParaRPr lang="en-US" sz="400" dirty="0"/>
          </a:p>
          <a:p>
            <a:r>
              <a:rPr lang="en-US" sz="400" dirty="0"/>
              <a:t>   </a:t>
            </a:r>
            <a:endParaRPr lang="en-US" sz="400" u="sng" dirty="0"/>
          </a:p>
          <a:p>
            <a:r>
              <a:rPr lang="en-US" u="sng" dirty="0"/>
              <a:t>Staff Accidents/Incidents (1)</a:t>
            </a:r>
          </a:p>
          <a:p>
            <a:r>
              <a:rPr lang="en-US" dirty="0"/>
              <a:t>WMS – Bookshelf failed when loading books. Employees was struck by falling books and shelf.</a:t>
            </a:r>
          </a:p>
          <a:p>
            <a:endParaRPr lang="en-US" u="sng" dirty="0"/>
          </a:p>
          <a:p>
            <a:r>
              <a:rPr lang="en-US" u="sng" dirty="0"/>
              <a:t>Student Accidents/Injuries </a:t>
            </a:r>
          </a:p>
          <a:p>
            <a:r>
              <a:rPr lang="en-US" dirty="0"/>
              <a:t>None</a:t>
            </a:r>
          </a:p>
        </p:txBody>
      </p:sp>
    </p:spTree>
    <p:extLst>
      <p:ext uri="{BB962C8B-B14F-4D97-AF65-F5344CB8AC3E}">
        <p14:creationId xmlns:p14="http://schemas.microsoft.com/office/powerpoint/2010/main" val="169506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158835" y="210092"/>
            <a:ext cx="1581908" cy="1077218"/>
          </a:xfrm>
          <a:prstGeom prst="rect">
            <a:avLst/>
          </a:prstGeom>
          <a:noFill/>
        </p:spPr>
        <p:txBody>
          <a:bodyPr wrap="none" rtlCol="0">
            <a:spAutoFit/>
          </a:bodyPr>
          <a:lstStyle/>
          <a:p>
            <a:r>
              <a:rPr lang="en-US" sz="3200" i="1" dirty="0"/>
              <a:t>SAFETY  </a:t>
            </a:r>
          </a:p>
          <a:p>
            <a:r>
              <a:rPr lang="en-US" sz="3200" i="1" dirty="0"/>
              <a:t>CHARTS</a:t>
            </a:r>
          </a:p>
        </p:txBody>
      </p:sp>
      <p:pic>
        <p:nvPicPr>
          <p:cNvPr id="2" name="Picture 1"/>
          <p:cNvPicPr>
            <a:picLocks noChangeAspect="1"/>
          </p:cNvPicPr>
          <p:nvPr/>
        </p:nvPicPr>
        <p:blipFill>
          <a:blip r:embed="rId3"/>
          <a:stretch>
            <a:fillRect/>
          </a:stretch>
        </p:blipFill>
        <p:spPr>
          <a:xfrm>
            <a:off x="1740743" y="475963"/>
            <a:ext cx="4107607" cy="2654366"/>
          </a:xfrm>
          <a:prstGeom prst="rect">
            <a:avLst/>
          </a:prstGeom>
        </p:spPr>
      </p:pic>
      <p:pic>
        <p:nvPicPr>
          <p:cNvPr id="3" name="Picture 2"/>
          <p:cNvPicPr>
            <a:picLocks noChangeAspect="1"/>
          </p:cNvPicPr>
          <p:nvPr/>
        </p:nvPicPr>
        <p:blipFill>
          <a:blip r:embed="rId4"/>
          <a:stretch>
            <a:fillRect/>
          </a:stretch>
        </p:blipFill>
        <p:spPr>
          <a:xfrm>
            <a:off x="6430320" y="475963"/>
            <a:ext cx="4156105" cy="2654366"/>
          </a:xfrm>
          <a:prstGeom prst="rect">
            <a:avLst/>
          </a:prstGeom>
        </p:spPr>
      </p:pic>
      <p:pic>
        <p:nvPicPr>
          <p:cNvPr id="4" name="Picture 3"/>
          <p:cNvPicPr>
            <a:picLocks noChangeAspect="1"/>
          </p:cNvPicPr>
          <p:nvPr/>
        </p:nvPicPr>
        <p:blipFill>
          <a:blip r:embed="rId5"/>
          <a:stretch>
            <a:fillRect/>
          </a:stretch>
        </p:blipFill>
        <p:spPr>
          <a:xfrm>
            <a:off x="1740742" y="3498335"/>
            <a:ext cx="4107607" cy="2711965"/>
          </a:xfrm>
          <a:prstGeom prst="rect">
            <a:avLst/>
          </a:prstGeom>
        </p:spPr>
      </p:pic>
      <p:pic>
        <p:nvPicPr>
          <p:cNvPr id="8" name="Picture 7"/>
          <p:cNvPicPr>
            <a:picLocks noChangeAspect="1"/>
          </p:cNvPicPr>
          <p:nvPr/>
        </p:nvPicPr>
        <p:blipFill>
          <a:blip r:embed="rId6"/>
          <a:stretch>
            <a:fillRect/>
          </a:stretch>
        </p:blipFill>
        <p:spPr>
          <a:xfrm>
            <a:off x="6423342" y="3498335"/>
            <a:ext cx="4163083" cy="2711965"/>
          </a:xfrm>
          <a:prstGeom prst="rect">
            <a:avLst/>
          </a:prstGeom>
        </p:spPr>
      </p:pic>
    </p:spTree>
    <p:extLst>
      <p:ext uri="{BB962C8B-B14F-4D97-AF65-F5344CB8AC3E}">
        <p14:creationId xmlns:p14="http://schemas.microsoft.com/office/powerpoint/2010/main" val="3193311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65644</TotalTime>
  <Words>388</Words>
  <Application>Microsoft Office PowerPoint</Application>
  <PresentationFormat>Widescreen</PresentationFormat>
  <Paragraphs>66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North Fork Elementary, WMS, Columbia Elementary</vt:lpstr>
      <vt:lpstr>Accident/Incident Summary (27-29 August)</vt:lpstr>
      <vt:lpstr>PowerPoint Presentation</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468</cp:revision>
  <cp:lastPrinted>2018-09-25T00:06:09Z</cp:lastPrinted>
  <dcterms:created xsi:type="dcterms:W3CDTF">2016-04-19T23:51:26Z</dcterms:created>
  <dcterms:modified xsi:type="dcterms:W3CDTF">2019-09-18T19:00:33Z</dcterms:modified>
</cp:coreProperties>
</file>